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381" r:id="rId4"/>
    <p:sldId id="561" r:id="rId5"/>
    <p:sldId id="747" r:id="rId6"/>
    <p:sldId id="604" r:id="rId8"/>
    <p:sldId id="563" r:id="rId9"/>
    <p:sldId id="618" r:id="rId10"/>
    <p:sldId id="767" r:id="rId11"/>
    <p:sldId id="701" r:id="rId12"/>
    <p:sldId id="688" r:id="rId13"/>
    <p:sldId id="760" r:id="rId14"/>
    <p:sldId id="761" r:id="rId15"/>
    <p:sldId id="762" r:id="rId16"/>
    <p:sldId id="763" r:id="rId17"/>
    <p:sldId id="764" r:id="rId18"/>
    <p:sldId id="619" r:id="rId19"/>
    <p:sldId id="700" r:id="rId20"/>
    <p:sldId id="765" r:id="rId21"/>
    <p:sldId id="684" r:id="rId22"/>
    <p:sldId id="766" r:id="rId23"/>
    <p:sldId id="654" r:id="rId24"/>
    <p:sldId id="749" r:id="rId25"/>
    <p:sldId id="750" r:id="rId26"/>
    <p:sldId id="751" r:id="rId27"/>
    <p:sldId id="752" r:id="rId28"/>
    <p:sldId id="753" r:id="rId29"/>
    <p:sldId id="754" r:id="rId30"/>
    <p:sldId id="759" r:id="rId31"/>
    <p:sldId id="756" r:id="rId32"/>
    <p:sldId id="757" r:id="rId33"/>
    <p:sldId id="758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2084"/>
        <p:guide pos="38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gs" Target="tags/tag128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star8521/p/4977912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猫大叫一声，所有的老鼠都开始逃跑，主人被惊醒。</a:t>
            </a:r>
            <a:endParaRPr lang="zh-CN" altLang="en-US" sz="1200" b="1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tags" Target="../tags/tag4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82.xml"/><Relationship Id="rId17" Type="http://schemas.openxmlformats.org/officeDocument/2006/relationships/tags" Target="../tags/tag81.xml"/><Relationship Id="rId16" Type="http://schemas.openxmlformats.org/officeDocument/2006/relationships/tags" Target="../tags/tag80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5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106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107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6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emf"/><Relationship Id="rId3" Type="http://schemas.openxmlformats.org/officeDocument/2006/relationships/oleObject" Target="../embeddings/oleObject1.bin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9325" y="1861185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hook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源码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换肤原理解析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92877" cy="369332"/>
            <a:chOff x="1139058" y="5604513"/>
            <a:chExt cx="4093013" cy="36877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733838" cy="3687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2124346685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AssetManager</a:t>
            </a:r>
            <a:r>
              <a:rPr lang="zh-CN" altLang="en-US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大管家能做什么</a:t>
            </a:r>
            <a:endParaRPr lang="zh-CN" altLang="en-US" sz="266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8" name="文本框 7"/>
          <p:cNvSpPr txBox="1"/>
          <p:nvPr/>
        </p:nvSpPr>
        <p:spPr>
          <a:xfrm>
            <a:off x="633730" y="1508760"/>
            <a:ext cx="7190740" cy="7067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访问文本、图片、颜色等资源</a:t>
            </a:r>
            <a:endParaRPr lang="zh-CN" altLang="en-US" sz="4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如何获取 AssetManager 对象</a:t>
            </a:r>
            <a:endParaRPr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3" name="文本框 2"/>
          <p:cNvSpPr txBox="1"/>
          <p:nvPr/>
        </p:nvSpPr>
        <p:spPr>
          <a:xfrm>
            <a:off x="626110" y="1549400"/>
            <a:ext cx="56108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context .getAssets() 可用获取当前上下文环境的 AssetManager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6110" y="2620010"/>
            <a:ext cx="42875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利用反射 AssetManager.class.newInstance()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837057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如何通过 AssetManager 对象获取插件中apk的资源</a:t>
            </a:r>
            <a:endParaRPr sz="266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 descr="XPW5G_9G)_C2QYE8{EOW1$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1259205"/>
            <a:ext cx="6685915" cy="1752600"/>
          </a:xfrm>
          <a:prstGeom prst="rect">
            <a:avLst/>
          </a:prstGeom>
        </p:spPr>
      </p:pic>
      <p:pic>
        <p:nvPicPr>
          <p:cNvPr id="5" name="图片 4" descr="Y8BH3N7~@BEQ$FP4@KLY`0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" y="4368800"/>
            <a:ext cx="10058400" cy="13449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7220" y="3770630"/>
            <a:ext cx="2883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@hide</a:t>
            </a:r>
            <a:r>
              <a:rPr lang="zh-CN" altLang="en-US"/>
              <a:t>方法，通过反射获取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837057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如何通过 AssetManager 对象获取插件中apk的资源</a:t>
            </a:r>
            <a:endParaRPr sz="266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6" name="文本框 5"/>
          <p:cNvSpPr txBox="1"/>
          <p:nvPr/>
        </p:nvSpPr>
        <p:spPr>
          <a:xfrm>
            <a:off x="854710" y="1330960"/>
            <a:ext cx="3148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返回R.java中的任何资源id</a:t>
            </a:r>
            <a:endParaRPr lang="zh-CN" altLang="en-US"/>
          </a:p>
        </p:txBody>
      </p:sp>
      <p:pic>
        <p:nvPicPr>
          <p:cNvPr id="8" name="图片 7" descr="2G`D`{Q2C_N[3[18LEZ]WK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5" y="1870075"/>
            <a:ext cx="6571615" cy="647700"/>
          </a:xfrm>
          <a:prstGeom prst="rect">
            <a:avLst/>
          </a:prstGeom>
        </p:spPr>
      </p:pic>
      <p:pic>
        <p:nvPicPr>
          <p:cNvPr id="9" name="图片 8" descr="UDPLDS}WM65]NJPZ}Y8YUHV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" y="4255135"/>
            <a:ext cx="7352665" cy="7239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54710" y="3770630"/>
            <a:ext cx="24822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根据</a:t>
            </a:r>
            <a:r>
              <a:rPr lang="en-US" altLang="zh-CN"/>
              <a:t>resid</a:t>
            </a:r>
            <a:r>
              <a:rPr lang="zh-CN" altLang="en-US"/>
              <a:t>返回资源名称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88105" y="2750185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讨论哪些资源可以替换？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" y="1111250"/>
            <a:ext cx="4761865" cy="47618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74050" y="2669540"/>
            <a:ext cx="10972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动画</a:t>
            </a:r>
            <a:endParaRPr lang="zh-CN" altLang="en-US"/>
          </a:p>
          <a:p>
            <a:r>
              <a:rPr lang="zh-CN" altLang="en-US"/>
              <a:t>背景图片</a:t>
            </a:r>
            <a:endParaRPr lang="zh-CN" altLang="en-US"/>
          </a:p>
          <a:p>
            <a:r>
              <a:rPr lang="zh-CN" altLang="en-US"/>
              <a:t>字体</a:t>
            </a:r>
            <a:endParaRPr lang="zh-CN" altLang="en-US"/>
          </a:p>
          <a:p>
            <a:r>
              <a:rPr lang="zh-CN" altLang="en-US"/>
              <a:t>字体颜色</a:t>
            </a:r>
            <a:endParaRPr lang="zh-CN" altLang="en-US"/>
          </a:p>
          <a:p>
            <a:r>
              <a:rPr lang="zh-CN" altLang="en-US"/>
              <a:t>字体大小</a:t>
            </a:r>
            <a:endParaRPr lang="zh-CN" altLang="en-US"/>
          </a:p>
          <a:p>
            <a:r>
              <a:rPr lang="zh-CN" altLang="en-US"/>
              <a:t>音频</a:t>
            </a:r>
            <a:endParaRPr lang="zh-CN" altLang="en-US"/>
          </a:p>
          <a:p>
            <a:r>
              <a:rPr lang="zh-CN" altLang="en-US"/>
              <a:t>视频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927498" y="2540000"/>
            <a:ext cx="1443990" cy="2289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换肤步骤分析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[A~5EU(S(F`]5VUU{371BL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705" y="1060450"/>
            <a:ext cx="540131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18885" y="264033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98563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</a:t>
            </a:r>
            <a:endParaRPr lang="zh-CN" altLang="en-US" sz="26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20090" y="1624330"/>
            <a:ext cx="46259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1. 在setContentView的时候hook布局文件中View的创建过程中，收集支持换肤的view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0090" y="2924810"/>
            <a:ext cx="44157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2. 通过AssetManager的addAssetPath方法加载外部资源，实现插件化换肤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83980" y="2529205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2124346685</a:t>
            </a:r>
            <a:endParaRPr lang="en-US" altLang="zh-CN" sz="16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010275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4990" y="1517015"/>
            <a:ext cx="91065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1.setContentView</a:t>
            </a:r>
            <a:r>
              <a:rPr lang="zh-CN" altLang="en-US" sz="3600"/>
              <a:t>的流程</a:t>
            </a:r>
            <a:endParaRPr lang="zh-CN" altLang="en-US" sz="3600"/>
          </a:p>
          <a:p>
            <a:r>
              <a:rPr lang="en-US" altLang="zh-CN" sz="3600"/>
              <a:t>2.</a:t>
            </a:r>
            <a:r>
              <a:rPr lang="en-US" altLang="zh-CN" sz="3600">
                <a:sym typeface="+mn-ea"/>
              </a:rPr>
              <a:t>LayoutInflater以及LayoutInflater.Factory</a:t>
            </a:r>
            <a:endParaRPr lang="en-US" altLang="zh-CN" sz="3600"/>
          </a:p>
          <a:p>
            <a:r>
              <a:rPr lang="en-US" altLang="zh-CN" sz="3600"/>
              <a:t>3.AssetManager</a:t>
            </a:r>
            <a:r>
              <a:rPr lang="zh-CN" altLang="en-US" sz="3600"/>
              <a:t>资源大管家能干什么事</a:t>
            </a:r>
            <a:endParaRPr lang="en-US" altLang="zh-CN" sz="3600"/>
          </a:p>
          <a:p>
            <a:r>
              <a:rPr lang="en-US" altLang="zh-CN" sz="3600"/>
              <a:t>4.</a:t>
            </a:r>
            <a:r>
              <a:rPr lang="zh-CN" altLang="en-US" sz="3600"/>
              <a:t>无重启无闪屏的换肤方案</a:t>
            </a:r>
            <a:endParaRPr lang="zh-CN" altLang="en-US" sz="3600"/>
          </a:p>
          <a:p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2124346685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OTPLCFAF1T_UG7{8R]%@]_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45" y="447040"/>
            <a:ext cx="8751570" cy="612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en-US" altLang="zh-CN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graphicFrame>
        <p:nvGraphicFramePr>
          <p:cNvPr id="3" name="对象 2"/>
          <p:cNvGraphicFramePr/>
          <p:nvPr/>
        </p:nvGraphicFramePr>
        <p:xfrm>
          <a:off x="748665" y="3450590"/>
          <a:ext cx="6574155" cy="1922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5046980" imgH="1649730" progId="Visio.Drawing.15">
                  <p:embed/>
                </p:oleObj>
              </mc:Choice>
              <mc:Fallback>
                <p:oleObj name="" r:id="rId3" imgW="5046980" imgH="164973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8665" y="3450590"/>
                        <a:ext cx="6574155" cy="1922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54990" y="1111250"/>
            <a:ext cx="676783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Hook 英文翻译过来就是「钩子」的意思，那我们在什么时候使用这个「钩子」呢？在 Android 操作系统中系统维护着自己的一套事件分发机制。应用程序，包括应用触发事件和后台逻辑处理，也是根据事件流程一步步地向下执行。而「钩子」的意思，就是在事件传送到终点前截获并监控事件的传输，像个钩子钩上事件一样，并且能够在钩上事件时，处理一些自己特定的事件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看看系统是如何创建</a:t>
            </a:r>
            <a:r>
              <a:rPr lang="en-US" altLang="zh-CN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1445895"/>
            <a:ext cx="3114040" cy="33616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12640" y="1807210"/>
            <a:ext cx="5731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除</a:t>
            </a:r>
            <a:r>
              <a:rPr lang="en-US" altLang="zh-CN"/>
              <a:t>DecorView</a:t>
            </a:r>
            <a:r>
              <a:rPr lang="zh-CN" altLang="en-US"/>
              <a:t>之外的</a:t>
            </a:r>
            <a:r>
              <a:rPr lang="en-US" altLang="zh-CN"/>
              <a:t>View</a:t>
            </a:r>
            <a:r>
              <a:rPr lang="zh-CN" altLang="en-US"/>
              <a:t>都是通过</a:t>
            </a:r>
            <a:r>
              <a:rPr lang="en-US" altLang="zh-CN"/>
              <a:t>LayoutInflater</a:t>
            </a:r>
            <a:r>
              <a:rPr lang="zh-CN" altLang="en-US"/>
              <a:t>创建的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12640" y="2562860"/>
            <a:ext cx="66611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2.</a:t>
            </a:r>
            <a:r>
              <a:rPr lang="zh-CN" altLang="en-US"/>
              <a:t>通过设置</a:t>
            </a:r>
            <a:r>
              <a:rPr lang="en-US" altLang="zh-CN"/>
              <a:t>setFactory2</a:t>
            </a:r>
            <a:r>
              <a:rPr lang="zh-CN" altLang="en-US"/>
              <a:t>设置一个</a:t>
            </a:r>
            <a:r>
              <a:rPr lang="en-US" altLang="zh-CN"/>
              <a:t>Facotory</a:t>
            </a:r>
            <a:r>
              <a:rPr lang="zh-CN" altLang="en-US"/>
              <a:t>进去，可以让我们自己来</a:t>
            </a:r>
            <a:endParaRPr lang="zh-CN" altLang="en-US"/>
          </a:p>
          <a:p>
            <a:r>
              <a:rPr lang="zh-CN" altLang="en-US"/>
              <a:t>决定如何创建</a:t>
            </a:r>
            <a:r>
              <a:rPr lang="en-US" altLang="zh-CN"/>
              <a:t>View</a:t>
            </a:r>
            <a:endParaRPr lang="en-US" altLang="zh-CN"/>
          </a:p>
        </p:txBody>
      </p:sp>
      <p:sp>
        <p:nvSpPr>
          <p:cNvPr id="9" name="下箭头 8"/>
          <p:cNvSpPr/>
          <p:nvPr/>
        </p:nvSpPr>
        <p:spPr>
          <a:xfrm>
            <a:off x="7235825" y="3397885"/>
            <a:ext cx="485775" cy="9791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901055" y="458470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解决换肤的第一个关键技术点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LayoutInflater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[B_E_KQ}ZQ)LRE8[I0`PG~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285" y="1280160"/>
            <a:ext cx="1619250" cy="25241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7360" y="12807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LayoutInflater 的作用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67360" y="2219960"/>
            <a:ext cx="41713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将XML布局文件实例化为相应的 View 对象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换肤关键点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LayoutInflater.Factory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6" name="文本框 5"/>
          <p:cNvSpPr txBox="1"/>
          <p:nvPr/>
        </p:nvSpPr>
        <p:spPr>
          <a:xfrm>
            <a:off x="483870" y="1353820"/>
            <a:ext cx="3221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LayoutInflater.Factory能干什么？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4990" y="2162175"/>
            <a:ext cx="49822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通过 LayoutInflater 创建View时候的一个回调，可以通过LayoutInflater.Factory来改造 XML 中存在的 tag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4990" y="352107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LayoutInflater.Factory2有什么不同？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54990" y="4575810"/>
            <a:ext cx="36353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可以对创建 View 的 Parent 进行控制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54990" y="1859915"/>
            <a:ext cx="5346065" cy="1526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14680" y="4166235"/>
            <a:ext cx="5346065" cy="1526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PA" val="v4.1.3"/>
</p:tagLst>
</file>

<file path=ppt/tags/tag108.xml><?xml version="1.0" encoding="utf-8"?>
<p:tagLst xmlns:p="http://schemas.openxmlformats.org/presentationml/2006/main">
  <p:tag name="PA" val="v4.1.3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10.xml><?xml version="1.0" encoding="utf-8"?>
<p:tagLst xmlns:p="http://schemas.openxmlformats.org/presentationml/2006/main">
  <p:tag name="PA" val="v4.1.3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PA" val="v4.1.3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PA" val="v4.1.3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PA" val="v4.1.3"/>
</p:tagLst>
</file>

<file path=ppt/tags/tag119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20.xml><?xml version="1.0" encoding="utf-8"?>
<p:tagLst xmlns:p="http://schemas.openxmlformats.org/presentationml/2006/main">
  <p:tag name="PA" val="v4.1.3"/>
</p:tagLst>
</file>

<file path=ppt/tags/tag121.xml><?xml version="1.0" encoding="utf-8"?>
<p:tagLst xmlns:p="http://schemas.openxmlformats.org/presentationml/2006/main">
  <p:tag name="PA" val="v4.1.3"/>
</p:tagLst>
</file>

<file path=ppt/tags/tag122.xml><?xml version="1.0" encoding="utf-8"?>
<p:tagLst xmlns:p="http://schemas.openxmlformats.org/presentationml/2006/main">
  <p:tag name="PA" val="v4.1.3"/>
</p:tagLst>
</file>

<file path=ppt/tags/tag123.xml><?xml version="1.0" encoding="utf-8"?>
<p:tagLst xmlns:p="http://schemas.openxmlformats.org/presentationml/2006/main">
  <p:tag name="PA" val="v4.1.3"/>
</p:tagLst>
</file>

<file path=ppt/tags/tag124.xml><?xml version="1.0" encoding="utf-8"?>
<p:tagLst xmlns:p="http://schemas.openxmlformats.org/presentationml/2006/main">
  <p:tag name="PA" val="v4.1.3"/>
</p:tagLst>
</file>

<file path=ppt/tags/tag125.xml><?xml version="1.0" encoding="utf-8"?>
<p:tagLst xmlns:p="http://schemas.openxmlformats.org/presentationml/2006/main">
  <p:tag name="PA" val="v4.1.3"/>
</p:tagLst>
</file>

<file path=ppt/tags/tag126.xml><?xml version="1.0" encoding="utf-8"?>
<p:tagLst xmlns:p="http://schemas.openxmlformats.org/presentationml/2006/main">
  <p:tag name="PA" val="v4.1.3"/>
</p:tagLst>
</file>

<file path=ppt/tags/tag127.xml><?xml version="1.0" encoding="utf-8"?>
<p:tagLst xmlns:p="http://schemas.openxmlformats.org/presentationml/2006/main">
  <p:tag name="PA" val="v4.1.3"/>
</p:tagLst>
</file>

<file path=ppt/tags/tag128.xml><?xml version="1.0" encoding="utf-8"?>
<p:tagLst xmlns:p="http://schemas.openxmlformats.org/presentationml/2006/main">
  <p:tag name="KSO_WM_DOC_GUID" val="{ebae741e-f6be-4508-b345-b70f422bb642}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3426</Words>
  <Application>WPS 演示</Application>
  <PresentationFormat>宽屏</PresentationFormat>
  <Paragraphs>345</Paragraphs>
  <Slides>30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7" baseType="lpstr">
      <vt:lpstr>Arial</vt:lpstr>
      <vt:lpstr>宋体</vt:lpstr>
      <vt:lpstr>Wingdings</vt:lpstr>
      <vt:lpstr>Calibri</vt:lpstr>
      <vt:lpstr>等线</vt:lpstr>
      <vt:lpstr>微软雅黑</vt:lpstr>
      <vt:lpstr>Clear Sans Light</vt:lpstr>
      <vt:lpstr>Yu Gothic UI Light</vt:lpstr>
      <vt:lpstr>Times New Roman</vt:lpstr>
      <vt:lpstr>Impact</vt:lpstr>
      <vt:lpstr>Arial Unicode MS</vt:lpstr>
      <vt:lpstr>Source Sans Pro</vt:lpstr>
      <vt:lpstr>Roboto condensed</vt:lpstr>
      <vt:lpstr>Segoe Print</vt:lpstr>
      <vt:lpstr>Office 主题​​</vt:lpstr>
      <vt:lpstr>1_Office 主题​​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Zero</cp:lastModifiedBy>
  <cp:revision>5023</cp:revision>
  <dcterms:created xsi:type="dcterms:W3CDTF">2016-08-30T15:34:00Z</dcterms:created>
  <dcterms:modified xsi:type="dcterms:W3CDTF">2019-04-01T11:44:15Z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